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5"/>
  </p:sldMasterIdLst>
  <p:notesMasterIdLst>
    <p:notesMasterId r:id="rId7"/>
  </p:notesMasterIdLst>
  <p:sldIdLst>
    <p:sldId id="256" r:id="rId6"/>
  </p:sldIdLst>
  <p:sldSz cx="7772400" cy="10058400"/>
  <p:notesSz cx="6858000" cy="9240838"/>
  <p:embeddedFontLst>
    <p:embeddedFont>
      <p:font typeface="Calibri" panose="020F0502020204030204" pitchFamily="34" charset="0"/>
      <p:regular r:id="rId8"/>
      <p:bold r:id="rId9"/>
      <p:italic r:id="rId10"/>
      <p:boldItalic r:id="rId1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530"/>
    <a:srgbClr val="FFD5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96" d="100"/>
          <a:sy n="96" d="100"/>
        </p:scale>
        <p:origin x="2370" y="72"/>
      </p:cViewPr>
      <p:guideLst>
        <p:guide orient="horz" pos="2208"/>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font" Target="fonts/font4.fntdata"/><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font" Target="fonts/font3.fntdata"/><Relationship Id="rId4" Type="http://schemas.openxmlformats.org/officeDocument/2006/relationships/customXml" Target="../customXml/item4.xml"/><Relationship Id="rId9" Type="http://schemas.openxmlformats.org/officeDocument/2006/relationships/font" Target="fonts/font2.fntdata"/><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yle, Thomas M CIV USARMY HQDA OTIG (USA)" userId="ede1012f-0ce7-46a1-8344-f4af4af67b77" providerId="ADAL" clId="{A01B0DC6-ADD8-41F2-ACBC-5889FD3982FE}"/>
    <pc:docChg chg="modSld">
      <pc:chgData name="Ruyle, Thomas M CIV USARMY HQDA OTIG (USA)" userId="ede1012f-0ce7-46a1-8344-f4af4af67b77" providerId="ADAL" clId="{A01B0DC6-ADD8-41F2-ACBC-5889FD3982FE}" dt="2024-04-23T15:42:42.511" v="10" actId="2711"/>
      <pc:docMkLst>
        <pc:docMk/>
      </pc:docMkLst>
      <pc:sldChg chg="modSp mod">
        <pc:chgData name="Ruyle, Thomas M CIV USARMY HQDA OTIG (USA)" userId="ede1012f-0ce7-46a1-8344-f4af4af67b77" providerId="ADAL" clId="{A01B0DC6-ADD8-41F2-ACBC-5889FD3982FE}" dt="2024-04-23T15:42:42.511" v="10" actId="2711"/>
        <pc:sldMkLst>
          <pc:docMk/>
          <pc:sldMk cId="0" sldId="256"/>
        </pc:sldMkLst>
        <pc:spChg chg="mod">
          <ac:chgData name="Ruyle, Thomas M CIV USARMY HQDA OTIG (USA)" userId="ede1012f-0ce7-46a1-8344-f4af4af67b77" providerId="ADAL" clId="{A01B0DC6-ADD8-41F2-ACBC-5889FD3982FE}" dt="2024-04-23T15:41:16.012" v="6" actId="2711"/>
          <ac:spMkLst>
            <pc:docMk/>
            <pc:sldMk cId="0" sldId="256"/>
            <ac:spMk id="6" creationId="{4E1B8CF4-4CC5-281C-CE8F-BD2D0E7A866F}"/>
          </ac:spMkLst>
        </pc:spChg>
        <pc:spChg chg="mod">
          <ac:chgData name="Ruyle, Thomas M CIV USARMY HQDA OTIG (USA)" userId="ede1012f-0ce7-46a1-8344-f4af4af67b77" providerId="ADAL" clId="{A01B0DC6-ADD8-41F2-ACBC-5889FD3982FE}" dt="2024-04-22T18:51:49.371" v="3" actId="2711"/>
          <ac:spMkLst>
            <pc:docMk/>
            <pc:sldMk cId="0" sldId="256"/>
            <ac:spMk id="9" creationId="{86CCCC74-04FA-43CE-2986-1D261B2F0D52}"/>
          </ac:spMkLst>
        </pc:spChg>
        <pc:spChg chg="mod">
          <ac:chgData name="Ruyle, Thomas M CIV USARMY HQDA OTIG (USA)" userId="ede1012f-0ce7-46a1-8344-f4af4af67b77" providerId="ADAL" clId="{A01B0DC6-ADD8-41F2-ACBC-5889FD3982FE}" dt="2024-04-23T15:42:42.511" v="10" actId="2711"/>
          <ac:spMkLst>
            <pc:docMk/>
            <pc:sldMk cId="0" sldId="256"/>
            <ac:spMk id="25" creationId="{9DE1822A-41AD-3C9A-6AE3-06A5937FEEF1}"/>
          </ac:spMkLst>
        </pc:spChg>
      </pc:sldChg>
    </pc:docChg>
  </pc:docChgLst>
  <pc:docChgLst>
    <pc:chgData name="Thomas" userId="ede1012f-0ce7-46a1-8344-f4af4af67b77" providerId="ADAL" clId="{A01B0DC6-ADD8-41F2-ACBC-5889FD3982FE}"/>
    <pc:docChg chg="undo custSel modSld">
      <pc:chgData name="Thomas" userId="ede1012f-0ce7-46a1-8344-f4af4af67b77" providerId="ADAL" clId="{A01B0DC6-ADD8-41F2-ACBC-5889FD3982FE}" dt="2024-04-22T18:44:58.903" v="120" actId="1076"/>
      <pc:docMkLst>
        <pc:docMk/>
      </pc:docMkLst>
      <pc:sldChg chg="delSp modSp mod">
        <pc:chgData name="Thomas" userId="ede1012f-0ce7-46a1-8344-f4af4af67b77" providerId="ADAL" clId="{A01B0DC6-ADD8-41F2-ACBC-5889FD3982FE}" dt="2024-04-22T18:44:58.903" v="120" actId="1076"/>
        <pc:sldMkLst>
          <pc:docMk/>
          <pc:sldMk cId="0" sldId="256"/>
        </pc:sldMkLst>
        <pc:spChg chg="mod">
          <ac:chgData name="Thomas" userId="ede1012f-0ce7-46a1-8344-f4af4af67b77" providerId="ADAL" clId="{A01B0DC6-ADD8-41F2-ACBC-5889FD3982FE}" dt="2024-04-22T18:44:58.903" v="120" actId="1076"/>
          <ac:spMkLst>
            <pc:docMk/>
            <pc:sldMk cId="0" sldId="256"/>
            <ac:spMk id="5" creationId="{30B17A3F-5654-D545-02DC-97C9A0E2260A}"/>
          </ac:spMkLst>
        </pc:spChg>
        <pc:spChg chg="mod">
          <ac:chgData name="Thomas" userId="ede1012f-0ce7-46a1-8344-f4af4af67b77" providerId="ADAL" clId="{A01B0DC6-ADD8-41F2-ACBC-5889FD3982FE}" dt="2024-04-22T18:43:33.471" v="111" actId="2711"/>
          <ac:spMkLst>
            <pc:docMk/>
            <pc:sldMk cId="0" sldId="256"/>
            <ac:spMk id="6" creationId="{4E1B8CF4-4CC5-281C-CE8F-BD2D0E7A866F}"/>
          </ac:spMkLst>
        </pc:spChg>
        <pc:spChg chg="mod">
          <ac:chgData name="Thomas" userId="ede1012f-0ce7-46a1-8344-f4af4af67b77" providerId="ADAL" clId="{A01B0DC6-ADD8-41F2-ACBC-5889FD3982FE}" dt="2024-04-22T18:40:03.422" v="96" actId="947"/>
          <ac:spMkLst>
            <pc:docMk/>
            <pc:sldMk cId="0" sldId="256"/>
            <ac:spMk id="9" creationId="{86CCCC74-04FA-43CE-2986-1D261B2F0D52}"/>
          </ac:spMkLst>
        </pc:spChg>
        <pc:spChg chg="mod">
          <ac:chgData name="Thomas" userId="ede1012f-0ce7-46a1-8344-f4af4af67b77" providerId="ADAL" clId="{A01B0DC6-ADD8-41F2-ACBC-5889FD3982FE}" dt="2024-04-22T18:44:45.701" v="118" actId="14100"/>
          <ac:spMkLst>
            <pc:docMk/>
            <pc:sldMk cId="0" sldId="256"/>
            <ac:spMk id="15" creationId="{68DABECB-F445-6484-FF96-3AB986472F76}"/>
          </ac:spMkLst>
        </pc:spChg>
        <pc:spChg chg="mod">
          <ac:chgData name="Thomas" userId="ede1012f-0ce7-46a1-8344-f4af4af67b77" providerId="ADAL" clId="{A01B0DC6-ADD8-41F2-ACBC-5889FD3982FE}" dt="2024-04-22T18:44:53.322" v="119" actId="1076"/>
          <ac:spMkLst>
            <pc:docMk/>
            <pc:sldMk cId="0" sldId="256"/>
            <ac:spMk id="22" creationId="{00000000-0000-0000-0000-000000000000}"/>
          </ac:spMkLst>
        </pc:spChg>
        <pc:spChg chg="mod">
          <ac:chgData name="Thomas" userId="ede1012f-0ce7-46a1-8344-f4af4af67b77" providerId="ADAL" clId="{A01B0DC6-ADD8-41F2-ACBC-5889FD3982FE}" dt="2024-04-22T18:42:04.237" v="105" actId="1076"/>
          <ac:spMkLst>
            <pc:docMk/>
            <pc:sldMk cId="0" sldId="256"/>
            <ac:spMk id="25" creationId="{9DE1822A-41AD-3C9A-6AE3-06A5937FEEF1}"/>
          </ac:spMkLst>
        </pc:spChg>
        <pc:spChg chg="mod">
          <ac:chgData name="Thomas" userId="ede1012f-0ce7-46a1-8344-f4af4af67b77" providerId="ADAL" clId="{A01B0DC6-ADD8-41F2-ACBC-5889FD3982FE}" dt="2024-04-22T18:41:51.669" v="103" actId="14100"/>
          <ac:spMkLst>
            <pc:docMk/>
            <pc:sldMk cId="0" sldId="256"/>
            <ac:spMk id="26" creationId="{03108A76-918D-3EE4-6479-8EA2B3C4174C}"/>
          </ac:spMkLst>
        </pc:spChg>
        <pc:spChg chg="mod">
          <ac:chgData name="Thomas" userId="ede1012f-0ce7-46a1-8344-f4af4af67b77" providerId="ADAL" clId="{A01B0DC6-ADD8-41F2-ACBC-5889FD3982FE}" dt="2024-04-22T18:12:17.242" v="23" actId="20577"/>
          <ac:spMkLst>
            <pc:docMk/>
            <pc:sldMk cId="0" sldId="256"/>
            <ac:spMk id="28" creationId="{00000000-0000-0000-0000-000000000000}"/>
          </ac:spMkLst>
        </pc:spChg>
        <pc:spChg chg="del">
          <ac:chgData name="Thomas" userId="ede1012f-0ce7-46a1-8344-f4af4af67b77" providerId="ADAL" clId="{A01B0DC6-ADD8-41F2-ACBC-5889FD3982FE}" dt="2024-04-22T18:11:10.356" v="0" actId="478"/>
          <ac:spMkLst>
            <pc:docMk/>
            <pc:sldMk cId="0" sldId="256"/>
            <ac:spMk id="31" creationId="{12BE4B4D-0113-2122-14D0-B770D87A2408}"/>
          </ac:spMkLst>
        </pc:spChg>
        <pc:spChg chg="mod">
          <ac:chgData name="Thomas" userId="ede1012f-0ce7-46a1-8344-f4af4af67b77" providerId="ADAL" clId="{A01B0DC6-ADD8-41F2-ACBC-5889FD3982FE}" dt="2024-04-22T18:44:22.152" v="116" actId="1076"/>
          <ac:spMkLst>
            <pc:docMk/>
            <pc:sldMk cId="0" sldId="256"/>
            <ac:spMk id="34" creationId="{2932C0CB-D714-F5C9-34EB-7DCDA95A7DDF}"/>
          </ac:spMkLst>
        </pc:spChg>
        <pc:grpChg chg="mod">
          <ac:chgData name="Thomas" userId="ede1012f-0ce7-46a1-8344-f4af4af67b77" providerId="ADAL" clId="{A01B0DC6-ADD8-41F2-ACBC-5889FD3982FE}" dt="2024-04-22T18:11:31.634" v="7" actId="1076"/>
          <ac:grpSpMkLst>
            <pc:docMk/>
            <pc:sldMk cId="0" sldId="256"/>
            <ac:grpSpMk id="2" creationId="{00000000-0000-0000-0000-000000000000}"/>
          </ac:grpSpMkLst>
        </pc:grpChg>
        <pc:grpChg chg="mod">
          <ac:chgData name="Thomas" userId="ede1012f-0ce7-46a1-8344-f4af4af67b77" providerId="ADAL" clId="{A01B0DC6-ADD8-41F2-ACBC-5889FD3982FE}" dt="2024-04-22T18:44:22.152" v="116" actId="1076"/>
          <ac:grpSpMkLst>
            <pc:docMk/>
            <pc:sldMk cId="0" sldId="256"/>
            <ac:grpSpMk id="13" creationId="{5F9D53AC-8471-BFB9-E55C-BAB8AA0D7C3B}"/>
          </ac:grpSpMkLst>
        </pc:grpChg>
        <pc:picChg chg="mod">
          <ac:chgData name="Thomas" userId="ede1012f-0ce7-46a1-8344-f4af4af67b77" providerId="ADAL" clId="{A01B0DC6-ADD8-41F2-ACBC-5889FD3982FE}" dt="2024-04-22T18:44:22.152" v="116" actId="1076"/>
          <ac:picMkLst>
            <pc:docMk/>
            <pc:sldMk cId="0" sldId="256"/>
            <ac:picMk id="16" creationId="{00000000-0000-0000-0000-000000000000}"/>
          </ac:picMkLst>
        </pc:picChg>
        <pc:picChg chg="mod">
          <ac:chgData name="Thomas" userId="ede1012f-0ce7-46a1-8344-f4af4af67b77" providerId="ADAL" clId="{A01B0DC6-ADD8-41F2-ACBC-5889FD3982FE}" dt="2024-04-22T18:44:22.152" v="116" actId="1076"/>
          <ac:picMkLst>
            <pc:docMk/>
            <pc:sldMk cId="0" sldId="256"/>
            <ac:picMk id="17" creationId="{00000000-0000-0000-0000-000000000000}"/>
          </ac:picMkLst>
        </pc:picChg>
        <pc:picChg chg="mod">
          <ac:chgData name="Thomas" userId="ede1012f-0ce7-46a1-8344-f4af4af67b77" providerId="ADAL" clId="{A01B0DC6-ADD8-41F2-ACBC-5889FD3982FE}" dt="2024-04-22T18:42:13.118" v="106" actId="1076"/>
          <ac:picMkLst>
            <pc:docMk/>
            <pc:sldMk cId="0" sldId="256"/>
            <ac:picMk id="24" creationId="{46F2ED02-92CA-FCF9-6D12-86BE648508D5}"/>
          </ac:picMkLst>
        </pc:picChg>
      </pc:sldChg>
    </pc:docChg>
  </pc:docChgLst>
  <pc:docChgLst>
    <pc:chgData name="Sean" userId="a4e22795-3b13-4218-8acc-e34f7843080a" providerId="ADAL" clId="{EB36129D-C6A5-4D0F-8477-DA22788EA70A}"/>
    <pc:docChg chg="modSld">
      <pc:chgData name="Sean" userId="a4e22795-3b13-4218-8acc-e34f7843080a" providerId="ADAL" clId="{EB36129D-C6A5-4D0F-8477-DA22788EA70A}" dt="2024-02-21T13:52:19.465" v="0" actId="207"/>
      <pc:docMkLst>
        <pc:docMk/>
      </pc:docMkLst>
      <pc:sldChg chg="modSp mod">
        <pc:chgData name="Sean" userId="a4e22795-3b13-4218-8acc-e34f7843080a" providerId="ADAL" clId="{EB36129D-C6A5-4D0F-8477-DA22788EA70A}" dt="2024-02-21T13:52:19.465" v="0" actId="207"/>
        <pc:sldMkLst>
          <pc:docMk/>
          <pc:sldMk cId="0" sldId="256"/>
        </pc:sldMkLst>
        <pc:spChg chg="mod">
          <ac:chgData name="Sean" userId="a4e22795-3b13-4218-8acc-e34f7843080a" providerId="ADAL" clId="{EB36129D-C6A5-4D0F-8477-DA22788EA70A}" dt="2024-02-21T13:52:19.465" v="0" actId="207"/>
          <ac:spMkLst>
            <pc:docMk/>
            <pc:sldMk cId="0" sldId="256"/>
            <ac:spMk id="6" creationId="{4E1B8CF4-4CC5-281C-CE8F-BD2D0E7A866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3550"/>
          </a:xfrm>
          <a:prstGeom prst="rect">
            <a:avLst/>
          </a:prstGeom>
        </p:spPr>
        <p:txBody>
          <a:bodyPr vert="horz" lIns="91440" tIns="45720" rIns="91440" bIns="45720" rtlCol="0"/>
          <a:lstStyle>
            <a:lvl1pPr algn="r">
              <a:defRPr sz="1200"/>
            </a:lvl1pPr>
          </a:lstStyle>
          <a:p>
            <a:fld id="{3BC82F2B-A03F-4675-8030-8C5B52F79E13}" type="datetimeFigureOut">
              <a:rPr lang="en-US" smtClean="0"/>
              <a:t>01-May-24</a:t>
            </a:fld>
            <a:endParaRPr lang="en-US"/>
          </a:p>
        </p:txBody>
      </p:sp>
      <p:sp>
        <p:nvSpPr>
          <p:cNvPr id="4" name="Slide Image Placeholder 3"/>
          <p:cNvSpPr>
            <a:spLocks noGrp="1" noRot="1" noChangeAspect="1"/>
          </p:cNvSpPr>
          <p:nvPr>
            <p:ph type="sldImg" idx="2"/>
          </p:nvPr>
        </p:nvSpPr>
        <p:spPr>
          <a:xfrm>
            <a:off x="2224088" y="1155700"/>
            <a:ext cx="2409825"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46588"/>
            <a:ext cx="5486400" cy="36385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7288"/>
            <a:ext cx="2971800"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77288"/>
            <a:ext cx="2971800" cy="463550"/>
          </a:xfrm>
          <a:prstGeom prst="rect">
            <a:avLst/>
          </a:prstGeom>
        </p:spPr>
        <p:txBody>
          <a:bodyPr vert="horz" lIns="91440" tIns="45720" rIns="91440" bIns="45720" rtlCol="0" anchor="b"/>
          <a:lstStyle>
            <a:lvl1pPr algn="r">
              <a:defRPr sz="1200"/>
            </a:lvl1pPr>
          </a:lstStyle>
          <a:p>
            <a:fld id="{1E9F8C62-2D9C-4BEF-8B32-989E1416E914}" type="slidenum">
              <a:rPr lang="en-US" smtClean="0"/>
              <a:t>‹#›</a:t>
            </a:fld>
            <a:endParaRPr lang="en-US"/>
          </a:p>
        </p:txBody>
      </p:sp>
    </p:spTree>
    <p:extLst>
      <p:ext uri="{BB962C8B-B14F-4D97-AF65-F5344CB8AC3E}">
        <p14:creationId xmlns:p14="http://schemas.microsoft.com/office/powerpoint/2010/main" val="1258316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01-May-24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84023" y="963222"/>
            <a:ext cx="7543800" cy="274320"/>
            <a:chOff x="0" y="0"/>
            <a:chExt cx="2832190" cy="220085"/>
          </a:xfrm>
        </p:grpSpPr>
        <p:sp>
          <p:nvSpPr>
            <p:cNvPr id="3" name="Freeform 3"/>
            <p:cNvSpPr/>
            <p:nvPr/>
          </p:nvSpPr>
          <p:spPr>
            <a:xfrm>
              <a:off x="0" y="0"/>
              <a:ext cx="2832190" cy="220085"/>
            </a:xfrm>
            <a:custGeom>
              <a:avLst/>
              <a:gdLst/>
              <a:ahLst/>
              <a:cxnLst/>
              <a:rect l="l" t="t" r="r" b="b"/>
              <a:pathLst>
                <a:path w="2832190" h="220085">
                  <a:moveTo>
                    <a:pt x="0" y="0"/>
                  </a:moveTo>
                  <a:lnTo>
                    <a:pt x="2832190" y="0"/>
                  </a:lnTo>
                  <a:lnTo>
                    <a:pt x="2832190" y="220085"/>
                  </a:lnTo>
                  <a:lnTo>
                    <a:pt x="0" y="220085"/>
                  </a:lnTo>
                  <a:close/>
                </a:path>
              </a:pathLst>
            </a:custGeom>
            <a:solidFill>
              <a:srgbClr val="000000"/>
            </a:solidFill>
          </p:spPr>
        </p:sp>
        <p:sp>
          <p:nvSpPr>
            <p:cNvPr id="4" name="TextBox 4"/>
            <p:cNvSpPr txBox="1"/>
            <p:nvPr/>
          </p:nvSpPr>
          <p:spPr>
            <a:xfrm>
              <a:off x="0" y="-19050"/>
              <a:ext cx="812800" cy="831850"/>
            </a:xfrm>
            <a:prstGeom prst="rect">
              <a:avLst/>
            </a:prstGeom>
          </p:spPr>
          <p:txBody>
            <a:bodyPr lIns="47790" tIns="47790" rIns="47790" bIns="47790" rtlCol="0" anchor="ctr"/>
            <a:lstStyle/>
            <a:p>
              <a:pPr algn="ctr">
                <a:lnSpc>
                  <a:spcPts val="1448"/>
                </a:lnSpc>
              </a:pPr>
              <a:endParaRPr dirty="0">
                <a:latin typeface="Arial" panose="020B0604020202020204" pitchFamily="34" charset="0"/>
                <a:cs typeface="Arial" panose="020B0604020202020204" pitchFamily="34" charset="0"/>
              </a:endParaRPr>
            </a:p>
          </p:txBody>
        </p:sp>
      </p:grpSp>
      <p:sp>
        <p:nvSpPr>
          <p:cNvPr id="18" name="TextBox 18"/>
          <p:cNvSpPr txBox="1"/>
          <p:nvPr/>
        </p:nvSpPr>
        <p:spPr>
          <a:xfrm>
            <a:off x="1872282" y="493733"/>
            <a:ext cx="4025310" cy="496867"/>
          </a:xfrm>
          <a:prstGeom prst="rect">
            <a:avLst/>
          </a:prstGeom>
        </p:spPr>
        <p:txBody>
          <a:bodyPr wrap="square" lIns="0" tIns="0" rIns="0" bIns="0" rtlCol="0" anchor="t">
            <a:spAutoFit/>
          </a:bodyPr>
          <a:lstStyle/>
          <a:p>
            <a:pPr algn="ctr">
              <a:lnSpc>
                <a:spcPts val="3687"/>
              </a:lnSpc>
            </a:pPr>
            <a:r>
              <a:rPr lang="en-US" sz="4400" b="1" cap="all" spc="105" dirty="0">
                <a:solidFill>
                  <a:srgbClr val="000000"/>
                </a:solidFill>
                <a:latin typeface="Arial" panose="020B0604020202020204" pitchFamily="34" charset="0"/>
                <a:cs typeface="Arial" panose="020B0604020202020204" pitchFamily="34" charset="0"/>
              </a:rPr>
              <a:t>IG Update</a:t>
            </a:r>
          </a:p>
        </p:txBody>
      </p:sp>
      <p:sp>
        <p:nvSpPr>
          <p:cNvPr id="22" name="TextBox 22"/>
          <p:cNvSpPr txBox="1"/>
          <p:nvPr/>
        </p:nvSpPr>
        <p:spPr>
          <a:xfrm>
            <a:off x="5722958" y="3777047"/>
            <a:ext cx="1846228" cy="179536"/>
          </a:xfrm>
          <a:prstGeom prst="rect">
            <a:avLst/>
          </a:prstGeom>
        </p:spPr>
        <p:txBody>
          <a:bodyPr wrap="square" lIns="0" tIns="0" rIns="0" bIns="0" rtlCol="0" anchor="t">
            <a:spAutoFit/>
          </a:bodyPr>
          <a:lstStyle/>
          <a:p>
            <a:pPr algn="ctr">
              <a:lnSpc>
                <a:spcPts val="1448"/>
              </a:lnSpc>
              <a:spcBef>
                <a:spcPct val="0"/>
              </a:spcBef>
            </a:pPr>
            <a:r>
              <a:rPr lang="en-US" sz="1400" b="1" dirty="0">
                <a:solidFill>
                  <a:srgbClr val="FF0000"/>
                </a:solidFill>
                <a:latin typeface="Arial" panose="020B0604020202020204" pitchFamily="34" charset="0"/>
                <a:cs typeface="Arial" panose="020B0604020202020204" pitchFamily="34" charset="0"/>
              </a:rPr>
              <a:t>Your Unit Name</a:t>
            </a:r>
          </a:p>
        </p:txBody>
      </p:sp>
      <p:grpSp>
        <p:nvGrpSpPr>
          <p:cNvPr id="13" name="Group 12">
            <a:extLst>
              <a:ext uri="{FF2B5EF4-FFF2-40B4-BE49-F238E27FC236}">
                <a16:creationId xmlns:a16="http://schemas.microsoft.com/office/drawing/2014/main" id="{5F9D53AC-8471-BFB9-E55C-BAB8AA0D7C3B}"/>
              </a:ext>
            </a:extLst>
          </p:cNvPr>
          <p:cNvGrpSpPr/>
          <p:nvPr/>
        </p:nvGrpSpPr>
        <p:grpSpPr>
          <a:xfrm>
            <a:off x="5722958" y="4057727"/>
            <a:ext cx="1853047" cy="5695461"/>
            <a:chOff x="5766955" y="3927267"/>
            <a:chExt cx="1853047" cy="4114607"/>
          </a:xfrm>
        </p:grpSpPr>
        <p:sp>
          <p:nvSpPr>
            <p:cNvPr id="8" name="Freeform 8"/>
            <p:cNvSpPr/>
            <p:nvPr/>
          </p:nvSpPr>
          <p:spPr>
            <a:xfrm>
              <a:off x="5766955" y="3927267"/>
              <a:ext cx="1846228" cy="4114607"/>
            </a:xfrm>
            <a:custGeom>
              <a:avLst/>
              <a:gdLst/>
              <a:ahLst/>
              <a:cxnLst/>
              <a:rect l="l" t="t" r="r" b="b"/>
              <a:pathLst>
                <a:path w="937216" h="2321880">
                  <a:moveTo>
                    <a:pt x="0" y="0"/>
                  </a:moveTo>
                  <a:lnTo>
                    <a:pt x="937216" y="0"/>
                  </a:lnTo>
                  <a:lnTo>
                    <a:pt x="937216" y="2321880"/>
                  </a:lnTo>
                  <a:lnTo>
                    <a:pt x="0" y="2321880"/>
                  </a:lnTo>
                  <a:close/>
                </a:path>
              </a:pathLst>
            </a:custGeom>
            <a:solidFill>
              <a:srgbClr val="FFD530"/>
            </a:solidFill>
            <a:ln w="12700">
              <a:solidFill>
                <a:schemeClr val="tx1"/>
              </a:solidFill>
            </a:ln>
          </p:spPr>
          <p:txBody>
            <a:bodyPr/>
            <a:lstStyle/>
            <a:p>
              <a:endParaRPr lang="en-US" dirty="0">
                <a:latin typeface="Arial" panose="020B0604020202020204" pitchFamily="34" charset="0"/>
                <a:cs typeface="Arial" panose="020B0604020202020204" pitchFamily="34" charset="0"/>
              </a:endParaRPr>
            </a:p>
          </p:txBody>
        </p:sp>
        <p:sp>
          <p:nvSpPr>
            <p:cNvPr id="23" name="TextBox 23"/>
            <p:cNvSpPr txBox="1"/>
            <p:nvPr/>
          </p:nvSpPr>
          <p:spPr>
            <a:xfrm>
              <a:off x="5775288" y="4004252"/>
              <a:ext cx="1844714" cy="2851243"/>
            </a:xfrm>
            <a:prstGeom prst="rect">
              <a:avLst/>
            </a:prstGeom>
          </p:spPr>
          <p:txBody>
            <a:bodyPr wrap="square" lIns="0" tIns="0" rIns="0" bIns="0" rtlCol="0" anchor="t">
              <a:spAutoFit/>
            </a:bodyPr>
            <a:lstStyle/>
            <a:p>
              <a:pPr algn="ctr"/>
              <a:r>
                <a:rPr lang="en-US" sz="1000" b="1" dirty="0">
                  <a:latin typeface="Arial" panose="020B0604020202020204" pitchFamily="34" charset="0"/>
                  <a:cs typeface="Arial" panose="020B0604020202020204" pitchFamily="34" charset="0"/>
                </a:rPr>
                <a:t>Commanding General</a:t>
              </a:r>
            </a:p>
            <a:p>
              <a:pPr algn="ctr"/>
              <a:r>
                <a:rPr lang="en-US" sz="1000" b="1" dirty="0">
                  <a:solidFill>
                    <a:srgbClr val="FF0000"/>
                  </a:solidFill>
                  <a:latin typeface="Arial" panose="020B0604020202020204" pitchFamily="34" charset="0"/>
                  <a:cs typeface="Arial" panose="020B0604020202020204" pitchFamily="34" charset="0"/>
                </a:rPr>
                <a:t>MG Soldier Q. Public</a:t>
              </a: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r>
                <a:rPr lang="en-US" sz="1000" b="1" dirty="0">
                  <a:latin typeface="Arial" panose="020B0604020202020204" pitchFamily="34" charset="0"/>
                  <a:cs typeface="Arial" panose="020B0604020202020204" pitchFamily="34" charset="0"/>
                </a:rPr>
                <a:t>Command Sergeant Major</a:t>
              </a:r>
            </a:p>
            <a:p>
              <a:pPr algn="ctr"/>
              <a:r>
                <a:rPr lang="en-US" sz="1000" b="1" dirty="0">
                  <a:solidFill>
                    <a:srgbClr val="FF0000"/>
                  </a:solidFill>
                  <a:latin typeface="Arial" panose="020B0604020202020204" pitchFamily="34" charset="0"/>
                  <a:cs typeface="Arial" panose="020B0604020202020204" pitchFamily="34" charset="0"/>
                </a:rPr>
                <a:t>CSM Soldier Q. Public</a:t>
              </a: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r>
                <a:rPr lang="en-US" sz="1000" b="1" dirty="0">
                  <a:latin typeface="Arial" panose="020B0604020202020204" pitchFamily="34" charset="0"/>
                  <a:cs typeface="Arial" panose="020B0604020202020204" pitchFamily="34" charset="0"/>
                </a:rPr>
                <a:t>Command Inspector General</a:t>
              </a:r>
            </a:p>
            <a:p>
              <a:pPr algn="ctr"/>
              <a:r>
                <a:rPr lang="en-US" sz="1000" b="1" dirty="0">
                  <a:solidFill>
                    <a:srgbClr val="FF0000"/>
                  </a:solidFill>
                  <a:latin typeface="Arial" panose="020B0604020202020204" pitchFamily="34" charset="0"/>
                  <a:cs typeface="Arial" panose="020B0604020202020204" pitchFamily="34" charset="0"/>
                </a:rPr>
                <a:t>LTC Soldier Q. Public</a:t>
              </a: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r>
                <a:rPr lang="en-US" sz="1000" b="1" dirty="0">
                  <a:latin typeface="Arial" panose="020B0604020202020204" pitchFamily="34" charset="0"/>
                  <a:cs typeface="Arial" panose="020B0604020202020204" pitchFamily="34" charset="0"/>
                </a:rPr>
                <a:t>Inspector General NCOIC</a:t>
              </a:r>
            </a:p>
            <a:p>
              <a:pPr algn="ctr"/>
              <a:r>
                <a:rPr lang="en-US" sz="1000" b="1" dirty="0">
                  <a:solidFill>
                    <a:srgbClr val="FF0000"/>
                  </a:solidFill>
                  <a:latin typeface="Arial" panose="020B0604020202020204" pitchFamily="34" charset="0"/>
                  <a:cs typeface="Arial" panose="020B0604020202020204" pitchFamily="34" charset="0"/>
                </a:rPr>
                <a:t>SGM Soldier Q. Public</a:t>
              </a:r>
            </a:p>
            <a:p>
              <a:pPr algn="ctr"/>
              <a:endParaRPr lang="en-US" sz="1000" b="1" dirty="0">
                <a:solidFill>
                  <a:srgbClr val="FF0000"/>
                </a:solidFill>
                <a:latin typeface="Arial" panose="020B0604020202020204" pitchFamily="34" charset="0"/>
                <a:cs typeface="Arial" panose="020B0604020202020204" pitchFamily="34" charset="0"/>
              </a:endParaRPr>
            </a:p>
            <a:p>
              <a:pPr algn="ctr"/>
              <a:r>
                <a:rPr lang="en-US" sz="1000" b="1" u="sng" dirty="0">
                  <a:latin typeface="Arial" panose="020B0604020202020204" pitchFamily="34" charset="0"/>
                  <a:cs typeface="Arial" panose="020B0604020202020204" pitchFamily="34" charset="0"/>
                </a:rPr>
                <a:t>IG Points of Contact</a:t>
              </a:r>
            </a:p>
            <a:p>
              <a:pPr algn="ctr"/>
              <a:r>
                <a:rPr lang="en-US" sz="1000" b="1" dirty="0">
                  <a:solidFill>
                    <a:srgbClr val="FF0000"/>
                  </a:solidFill>
                  <a:latin typeface="Arial" panose="020B0604020202020204" pitchFamily="34" charset="0"/>
                  <a:cs typeface="Arial" panose="020B0604020202020204" pitchFamily="34" charset="0"/>
                </a:rPr>
                <a:t>Unit </a:t>
              </a:r>
              <a:r>
                <a:rPr lang="en-US" sz="1000" b="1" dirty="0">
                  <a:latin typeface="Arial" panose="020B0604020202020204" pitchFamily="34" charset="0"/>
                  <a:cs typeface="Arial" panose="020B0604020202020204" pitchFamily="34" charset="0"/>
                </a:rPr>
                <a:t>IG Office</a:t>
              </a:r>
            </a:p>
            <a:p>
              <a:pPr algn="ctr"/>
              <a:r>
                <a:rPr lang="en-US" sz="1000" b="1" dirty="0">
                  <a:solidFill>
                    <a:srgbClr val="FF0000"/>
                  </a:solidFill>
                  <a:latin typeface="Arial" panose="020B0604020202020204" pitchFamily="34" charset="0"/>
                  <a:cs typeface="Arial" panose="020B0604020202020204" pitchFamily="34" charset="0"/>
                </a:rPr>
                <a:t>Building 1234</a:t>
              </a:r>
            </a:p>
            <a:p>
              <a:pPr algn="ctr"/>
              <a:r>
                <a:rPr lang="en-US" sz="1000" b="1" dirty="0">
                  <a:solidFill>
                    <a:srgbClr val="FF0000"/>
                  </a:solidFill>
                  <a:latin typeface="Arial" panose="020B0604020202020204" pitchFamily="34" charset="0"/>
                  <a:cs typeface="Arial" panose="020B0604020202020204" pitchFamily="34" charset="0"/>
                </a:rPr>
                <a:t>Hooah Drive</a:t>
              </a:r>
            </a:p>
            <a:p>
              <a:pPr algn="ctr"/>
              <a:r>
                <a:rPr lang="en-US" sz="1000" b="1" dirty="0">
                  <a:solidFill>
                    <a:srgbClr val="FF0000"/>
                  </a:solidFill>
                  <a:latin typeface="Arial" panose="020B0604020202020204" pitchFamily="34" charset="0"/>
                  <a:cs typeface="Arial" panose="020B0604020202020204" pitchFamily="34" charset="0"/>
                </a:rPr>
                <a:t>Fort Swampy XX 55555</a:t>
              </a:r>
              <a:endParaRPr lang="en-US" sz="1000" spc="8" dirty="0">
                <a:solidFill>
                  <a:srgbClr val="000000"/>
                </a:solidFill>
                <a:latin typeface="Arial" panose="020B0604020202020204" pitchFamily="34" charset="0"/>
                <a:cs typeface="Arial" panose="020B0604020202020204" pitchFamily="34" charset="0"/>
              </a:endParaRPr>
            </a:p>
          </p:txBody>
        </p:sp>
      </p:grpSp>
      <p:sp>
        <p:nvSpPr>
          <p:cNvPr id="28" name="TextBox 28"/>
          <p:cNvSpPr txBox="1"/>
          <p:nvPr/>
        </p:nvSpPr>
        <p:spPr>
          <a:xfrm>
            <a:off x="6928" y="988295"/>
            <a:ext cx="7765472" cy="215444"/>
          </a:xfrm>
          <a:prstGeom prst="rect">
            <a:avLst/>
          </a:prstGeom>
        </p:spPr>
        <p:txBody>
          <a:bodyPr wrap="square" lIns="0" tIns="0" rIns="0" bIns="0" rtlCol="0" anchor="t">
            <a:spAutoFit/>
          </a:bodyPr>
          <a:lstStyle/>
          <a:p>
            <a:pPr algn="ctr"/>
            <a:r>
              <a:rPr lang="en-US" sz="1400" b="1" dirty="0">
                <a:solidFill>
                  <a:srgbClr val="FFD530"/>
                </a:solidFill>
                <a:latin typeface="Arial" panose="020B0604020202020204" pitchFamily="34" charset="0"/>
                <a:cs typeface="Arial" panose="020B0604020202020204" pitchFamily="34" charset="0"/>
              </a:rPr>
              <a:t>Volume 24-4, April 2024</a:t>
            </a:r>
          </a:p>
        </p:txBody>
      </p:sp>
      <p:sp>
        <p:nvSpPr>
          <p:cNvPr id="7" name="TextBox 6">
            <a:extLst>
              <a:ext uri="{FF2B5EF4-FFF2-40B4-BE49-F238E27FC236}">
                <a16:creationId xmlns:a16="http://schemas.microsoft.com/office/drawing/2014/main" id="{5F8000C3-800C-FCB6-0F63-0845B30EEF5A}"/>
              </a:ext>
            </a:extLst>
          </p:cNvPr>
          <p:cNvSpPr txBox="1"/>
          <p:nvPr/>
        </p:nvSpPr>
        <p:spPr>
          <a:xfrm>
            <a:off x="1893950" y="35746"/>
            <a:ext cx="2439951" cy="440120"/>
          </a:xfrm>
          <a:prstGeom prst="rect">
            <a:avLst/>
          </a:prstGeom>
          <a:noFill/>
        </p:spPr>
        <p:txBody>
          <a:bodyPr wrap="square" rtlCol="0">
            <a:spAutoFit/>
          </a:bodyPr>
          <a:lstStyle/>
          <a:p>
            <a:r>
              <a:rPr lang="en-US" sz="2270" dirty="0">
                <a:latin typeface="Arial" panose="020B0604020202020204" pitchFamily="34" charset="0"/>
                <a:cs typeface="Arial" panose="020B0604020202020204" pitchFamily="34" charset="0"/>
              </a:rPr>
              <a:t>THE</a:t>
            </a:r>
          </a:p>
        </p:txBody>
      </p:sp>
      <p:pic>
        <p:nvPicPr>
          <p:cNvPr id="12" name="Picture 11" descr="A picture containing text&#10;&#10;Description automatically generated">
            <a:extLst>
              <a:ext uri="{FF2B5EF4-FFF2-40B4-BE49-F238E27FC236}">
                <a16:creationId xmlns:a16="http://schemas.microsoft.com/office/drawing/2014/main" id="{5A7842B4-0976-7860-51BA-A0290197E2C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58816" y="128519"/>
            <a:ext cx="956384" cy="683993"/>
          </a:xfrm>
          <a:prstGeom prst="rect">
            <a:avLst/>
          </a:prstGeom>
        </p:spPr>
      </p:pic>
      <p:sp>
        <p:nvSpPr>
          <p:cNvPr id="15" name="TextBox 14">
            <a:extLst>
              <a:ext uri="{FF2B5EF4-FFF2-40B4-BE49-F238E27FC236}">
                <a16:creationId xmlns:a16="http://schemas.microsoft.com/office/drawing/2014/main" id="{68DABECB-F445-6484-FF96-3AB986472F76}"/>
              </a:ext>
            </a:extLst>
          </p:cNvPr>
          <p:cNvSpPr txBox="1"/>
          <p:nvPr/>
        </p:nvSpPr>
        <p:spPr>
          <a:xfrm>
            <a:off x="0" y="1297304"/>
            <a:ext cx="7772400" cy="584775"/>
          </a:xfrm>
          <a:prstGeom prst="rect">
            <a:avLst/>
          </a:prstGeom>
          <a:noFill/>
        </p:spPr>
        <p:txBody>
          <a:bodyPr wrap="square">
            <a:spAutoFit/>
          </a:bodyPr>
          <a:lstStyle/>
          <a:p>
            <a:pPr algn="ctr"/>
            <a:r>
              <a:rPr lang="en-US" sz="3200" b="1" dirty="0">
                <a:latin typeface="Arial" panose="020B0604020202020204" pitchFamily="34" charset="0"/>
                <a:cs typeface="Arial" panose="020B0604020202020204" pitchFamily="34" charset="0"/>
              </a:rPr>
              <a:t>Non-Support to Family Members</a:t>
            </a:r>
            <a:endParaRPr lang="en-US" sz="3200" b="1" u="sng"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30B17A3F-5654-D545-02DC-97C9A0E2260A}"/>
              </a:ext>
            </a:extLst>
          </p:cNvPr>
          <p:cNvSpPr txBox="1"/>
          <p:nvPr/>
        </p:nvSpPr>
        <p:spPr>
          <a:xfrm>
            <a:off x="5729776" y="2432554"/>
            <a:ext cx="1839410" cy="646331"/>
          </a:xfrm>
          <a:prstGeom prst="rect">
            <a:avLst/>
          </a:prstGeom>
          <a:noFill/>
        </p:spPr>
        <p:txBody>
          <a:bodyPr wrap="square" rtlCol="0">
            <a:spAutoFit/>
          </a:bodyPr>
          <a:lstStyle/>
          <a:p>
            <a:pPr algn="ctr"/>
            <a:r>
              <a:rPr lang="en-US" dirty="0">
                <a:solidFill>
                  <a:srgbClr val="FF0000"/>
                </a:solidFill>
                <a:latin typeface="Arial" panose="020B0604020202020204" pitchFamily="34" charset="0"/>
                <a:cs typeface="Arial" panose="020B0604020202020204" pitchFamily="34" charset="0"/>
              </a:rPr>
              <a:t>Unit patch/logo</a:t>
            </a:r>
          </a:p>
          <a:p>
            <a:pPr algn="ctr"/>
            <a:r>
              <a:rPr lang="en-US" dirty="0">
                <a:solidFill>
                  <a:srgbClr val="FF0000"/>
                </a:solidFill>
                <a:latin typeface="Arial" panose="020B0604020202020204" pitchFamily="34" charset="0"/>
                <a:cs typeface="Arial" panose="020B0604020202020204" pitchFamily="34" charset="0"/>
              </a:rPr>
              <a:t>goes here</a:t>
            </a:r>
          </a:p>
        </p:txBody>
      </p:sp>
      <p:pic>
        <p:nvPicPr>
          <p:cNvPr id="10" name="Picture 9" descr="Logo&#10;&#10;Description automatically generated">
            <a:extLst>
              <a:ext uri="{FF2B5EF4-FFF2-40B4-BE49-F238E27FC236}">
                <a16:creationId xmlns:a16="http://schemas.microsoft.com/office/drawing/2014/main" id="{C8DE47E9-C735-3674-3629-8CF32A1B901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9484" y="72891"/>
            <a:ext cx="632549" cy="790469"/>
          </a:xfrm>
          <a:prstGeom prst="rect">
            <a:avLst/>
          </a:prstGeom>
        </p:spPr>
      </p:pic>
      <p:pic>
        <p:nvPicPr>
          <p:cNvPr id="16" name="Picture 16"/>
          <p:cNvPicPr>
            <a:picLocks noChangeAspect="1"/>
          </p:cNvPicPr>
          <p:nvPr/>
        </p:nvPicPr>
        <p:blipFill>
          <a:blip r:embed="rId4"/>
          <a:srcRect/>
          <a:stretch>
            <a:fillRect/>
          </a:stretch>
        </p:blipFill>
        <p:spPr>
          <a:xfrm>
            <a:off x="6058883" y="5038568"/>
            <a:ext cx="1188811" cy="1183096"/>
          </a:xfrm>
          <a:prstGeom prst="rect">
            <a:avLst/>
          </a:prstGeom>
          <a:effectLst>
            <a:outerShdw blurRad="50800" dist="38100" dir="2700000" algn="tl" rotWithShape="0">
              <a:prstClr val="black">
                <a:alpha val="40000"/>
              </a:prstClr>
            </a:outerShdw>
          </a:effectLst>
        </p:spPr>
      </p:pic>
      <p:pic>
        <p:nvPicPr>
          <p:cNvPr id="17" name="Picture 17"/>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6006662" y="8185628"/>
            <a:ext cx="1285639" cy="1283979"/>
          </a:xfrm>
          <a:prstGeom prst="rect">
            <a:avLst/>
          </a:prstGeom>
          <a:ln>
            <a:solidFill>
              <a:schemeClr val="tx1"/>
            </a:solidFill>
          </a:ln>
        </p:spPr>
      </p:pic>
      <p:sp>
        <p:nvSpPr>
          <p:cNvPr id="34" name="TextBox 33">
            <a:extLst>
              <a:ext uri="{FF2B5EF4-FFF2-40B4-BE49-F238E27FC236}">
                <a16:creationId xmlns:a16="http://schemas.microsoft.com/office/drawing/2014/main" id="{2932C0CB-D714-F5C9-34EB-7DCDA95A7DDF}"/>
              </a:ext>
            </a:extLst>
          </p:cNvPr>
          <p:cNvSpPr txBox="1"/>
          <p:nvPr/>
        </p:nvSpPr>
        <p:spPr>
          <a:xfrm>
            <a:off x="5729777" y="9455489"/>
            <a:ext cx="1839409" cy="276999"/>
          </a:xfrm>
          <a:prstGeom prst="rect">
            <a:avLst/>
          </a:prstGeom>
          <a:noFill/>
        </p:spPr>
        <p:txBody>
          <a:bodyPr wrap="square" rtlCol="0">
            <a:spAutoFit/>
          </a:bodyPr>
          <a:lstStyle/>
          <a:p>
            <a:pPr algn="ctr"/>
            <a:r>
              <a:rPr lang="en-US" sz="1200" cap="small" dirty="0">
                <a:solidFill>
                  <a:srgbClr val="002060"/>
                </a:solidFill>
                <a:latin typeface="Arial" panose="020B0604020202020204" pitchFamily="34" charset="0"/>
                <a:cs typeface="Arial" panose="020B0604020202020204" pitchFamily="34" charset="0"/>
              </a:rPr>
              <a:t>https://ig.army.mil</a:t>
            </a:r>
          </a:p>
        </p:txBody>
      </p:sp>
      <p:sp>
        <p:nvSpPr>
          <p:cNvPr id="6" name="TextBox 5">
            <a:extLst>
              <a:ext uri="{FF2B5EF4-FFF2-40B4-BE49-F238E27FC236}">
                <a16:creationId xmlns:a16="http://schemas.microsoft.com/office/drawing/2014/main" id="{4E1B8CF4-4CC5-281C-CE8F-BD2D0E7A866F}"/>
              </a:ext>
            </a:extLst>
          </p:cNvPr>
          <p:cNvSpPr txBox="1"/>
          <p:nvPr/>
        </p:nvSpPr>
        <p:spPr>
          <a:xfrm>
            <a:off x="2934936" y="1946291"/>
            <a:ext cx="2732526" cy="7855997"/>
          </a:xfrm>
          <a:prstGeom prst="rect">
            <a:avLst/>
          </a:prstGeom>
          <a:noFill/>
        </p:spPr>
        <p:txBody>
          <a:bodyPr wrap="square" tIns="0" bIns="0" numCol="1" spcCol="182880" rtlCol="0">
            <a:spAutoFit/>
          </a:bodyPr>
          <a:lstStyle/>
          <a:p>
            <a:pPr indent="112713"/>
            <a:r>
              <a:rPr lang="en-US" sz="1150" b="0" i="0" u="none" strike="noStrike" baseline="0" dirty="0">
                <a:latin typeface="Arial" panose="020B0604020202020204" pitchFamily="34" charset="0"/>
                <a:cs typeface="Arial" panose="020B0604020202020204" pitchFamily="34" charset="0"/>
              </a:rPr>
              <a:t>Once the command responds to the Family member, the IG generally closes the case. </a:t>
            </a:r>
          </a:p>
          <a:p>
            <a:pPr indent="112713">
              <a:spcAft>
                <a:spcPts val="300"/>
              </a:spcAft>
            </a:pPr>
            <a:r>
              <a:rPr lang="en-US" sz="1150" b="0" i="0" u="none" strike="noStrike" baseline="0" dirty="0">
                <a:latin typeface="Arial" panose="020B0604020202020204" pitchFamily="34" charset="0"/>
                <a:cs typeface="Arial" panose="020B0604020202020204" pitchFamily="34" charset="0"/>
              </a:rPr>
              <a:t>However, if the command fails to respond within a reasonable period of time, the local IG will notify the next higher commander and continue to allow the chain of command to resolve the issue. If no further action occurs, the IG may need to contact the Directing Authority.</a:t>
            </a:r>
          </a:p>
          <a:p>
            <a:r>
              <a:rPr lang="en-US" sz="1600" b="1" i="0" u="none" strike="noStrike" baseline="0" dirty="0">
                <a:solidFill>
                  <a:srgbClr val="211D1E"/>
                </a:solidFill>
                <a:latin typeface="Arial" panose="020B0604020202020204" pitchFamily="34" charset="0"/>
                <a:cs typeface="Arial" panose="020B0604020202020204" pitchFamily="34" charset="0"/>
              </a:rPr>
              <a:t>Commander’s actions</a:t>
            </a:r>
          </a:p>
          <a:p>
            <a:pPr indent="112713"/>
            <a:r>
              <a:rPr lang="en-US" sz="1150" b="0" i="0" u="none" strike="noStrike" baseline="0" dirty="0">
                <a:latin typeface="Arial" panose="020B0604020202020204" pitchFamily="34" charset="0"/>
                <a:cs typeface="Arial" panose="020B0604020202020204" pitchFamily="34" charset="0"/>
              </a:rPr>
              <a:t>In addition to responding to the complainant (in writing) within a reasonable period of time after receiving the inquiry or allegation of </a:t>
            </a:r>
            <a:r>
              <a:rPr lang="en-US" sz="1150" b="0" i="0" u="none" strike="noStrike" baseline="0" dirty="0">
                <a:solidFill>
                  <a:srgbClr val="211D1E"/>
                </a:solidFill>
                <a:latin typeface="Arial" panose="020B0604020202020204" pitchFamily="34" charset="0"/>
                <a:cs typeface="Arial" panose="020B0604020202020204" pitchFamily="34" charset="0"/>
              </a:rPr>
              <a:t>non-support, commanders would typically take the following actions: </a:t>
            </a:r>
          </a:p>
          <a:p>
            <a:pPr indent="112713"/>
            <a:r>
              <a:rPr lang="en-US" sz="1150" b="0" i="0" u="none" strike="noStrike" baseline="0" dirty="0">
                <a:solidFill>
                  <a:srgbClr val="211D1E"/>
                </a:solidFill>
                <a:latin typeface="Arial" panose="020B0604020202020204" pitchFamily="34" charset="0"/>
                <a:cs typeface="Arial" panose="020B0604020202020204" pitchFamily="34" charset="0"/>
              </a:rPr>
              <a:t>• </a:t>
            </a:r>
            <a:r>
              <a:rPr lang="en-US" sz="1150" b="0" i="0" u="sng" strike="noStrike" baseline="0" dirty="0">
                <a:solidFill>
                  <a:srgbClr val="211D1E"/>
                </a:solidFill>
                <a:latin typeface="Arial" panose="020B0604020202020204" pitchFamily="34" charset="0"/>
                <a:cs typeface="Arial" panose="020B0604020202020204" pitchFamily="34" charset="0"/>
              </a:rPr>
              <a:t>Inform the Soldier</a:t>
            </a:r>
            <a:r>
              <a:rPr lang="en-US" sz="1150" b="0" i="0" strike="noStrike" baseline="0" dirty="0">
                <a:solidFill>
                  <a:srgbClr val="211D1E"/>
                </a:solidFill>
                <a:latin typeface="Arial" panose="020B0604020202020204" pitchFamily="34" charset="0"/>
                <a:cs typeface="Arial" panose="020B0604020202020204" pitchFamily="34" charset="0"/>
              </a:rPr>
              <a:t> </a:t>
            </a:r>
            <a:r>
              <a:rPr lang="en-US" sz="1150" b="0" i="0" u="none" strike="noStrike" baseline="0" dirty="0">
                <a:solidFill>
                  <a:srgbClr val="211D1E"/>
                </a:solidFill>
                <a:latin typeface="Arial" panose="020B0604020202020204" pitchFamily="34" charset="0"/>
                <a:cs typeface="Arial" panose="020B0604020202020204" pitchFamily="34" charset="0"/>
              </a:rPr>
              <a:t>about the nature of the inquiry or allegation, in writing using DA Form 4856, and, if necessary, advise the Soldier of his/her rights (using DA Form 3881) before questioning the Soldier. </a:t>
            </a:r>
          </a:p>
          <a:p>
            <a:pPr indent="112713"/>
            <a:r>
              <a:rPr lang="en-US" sz="1150" b="0" i="0" u="none" strike="noStrike" baseline="0" dirty="0">
                <a:solidFill>
                  <a:srgbClr val="211D1E"/>
                </a:solidFill>
                <a:latin typeface="Arial" panose="020B0604020202020204" pitchFamily="34" charset="0"/>
                <a:cs typeface="Arial" panose="020B0604020202020204" pitchFamily="34" charset="0"/>
              </a:rPr>
              <a:t>• </a:t>
            </a:r>
            <a:r>
              <a:rPr lang="en-US" sz="1150" b="0" i="0" u="sng" strike="noStrike" baseline="0" dirty="0">
                <a:solidFill>
                  <a:srgbClr val="211D1E"/>
                </a:solidFill>
                <a:latin typeface="Arial" panose="020B0604020202020204" pitchFamily="34" charset="0"/>
                <a:cs typeface="Arial" panose="020B0604020202020204" pitchFamily="34" charset="0"/>
              </a:rPr>
              <a:t>Gather relevant information</a:t>
            </a:r>
            <a:r>
              <a:rPr lang="en-US" sz="1150" b="0" i="0" u="none" strike="noStrike" baseline="0" dirty="0">
                <a:solidFill>
                  <a:srgbClr val="211D1E"/>
                </a:solidFill>
                <a:latin typeface="Arial" panose="020B0604020202020204" pitchFamily="34" charset="0"/>
                <a:cs typeface="Arial" panose="020B0604020202020204" pitchFamily="34" charset="0"/>
              </a:rPr>
              <a:t>, supporting documents, and consult with the local staff judge advocate (SJA) to determine the Soldier’s financial support obligation. </a:t>
            </a:r>
          </a:p>
          <a:p>
            <a:pPr indent="112713"/>
            <a:r>
              <a:rPr lang="en-US" sz="1150" b="0" i="0" u="none" strike="noStrike" baseline="0" dirty="0">
                <a:solidFill>
                  <a:srgbClr val="211D1E"/>
                </a:solidFill>
                <a:latin typeface="Arial" panose="020B0604020202020204" pitchFamily="34" charset="0"/>
                <a:cs typeface="Arial" panose="020B0604020202020204" pitchFamily="34" charset="0"/>
              </a:rPr>
              <a:t>• </a:t>
            </a:r>
            <a:r>
              <a:rPr lang="en-US" sz="1150" b="0" i="0" u="sng" strike="noStrike" baseline="0" dirty="0">
                <a:solidFill>
                  <a:srgbClr val="211D1E"/>
                </a:solidFill>
                <a:latin typeface="Arial" panose="020B0604020202020204" pitchFamily="34" charset="0"/>
                <a:cs typeface="Arial" panose="020B0604020202020204" pitchFamily="34" charset="0"/>
              </a:rPr>
              <a:t>Counsel the Soldier</a:t>
            </a:r>
            <a:r>
              <a:rPr lang="en-US" sz="1150" b="0" i="0" u="none" strike="noStrike" baseline="0" dirty="0">
                <a:solidFill>
                  <a:srgbClr val="211D1E"/>
                </a:solidFill>
                <a:latin typeface="Arial" panose="020B0604020202020204" pitchFamily="34" charset="0"/>
                <a:cs typeface="Arial" panose="020B0604020202020204" pitchFamily="34" charset="0"/>
              </a:rPr>
              <a:t>. A written counseling (DA Form 4856) may form the basis for adverse administrative or UCMJ action if the Soldier fails to follow the commander’s order. </a:t>
            </a:r>
          </a:p>
          <a:p>
            <a:pPr indent="112713"/>
            <a:r>
              <a:rPr lang="en-US" sz="1150" b="0" i="0" u="none" strike="noStrike" baseline="0" dirty="0">
                <a:solidFill>
                  <a:srgbClr val="211D1E"/>
                </a:solidFill>
                <a:latin typeface="Arial" panose="020B0604020202020204" pitchFamily="34" charset="0"/>
                <a:cs typeface="Arial" panose="020B0604020202020204" pitchFamily="34" charset="0"/>
              </a:rPr>
              <a:t>• </a:t>
            </a:r>
            <a:r>
              <a:rPr lang="en-US" sz="1150" b="0" i="0" u="sng" strike="noStrike" baseline="0" dirty="0">
                <a:solidFill>
                  <a:srgbClr val="211D1E"/>
                </a:solidFill>
                <a:latin typeface="Arial" panose="020B0604020202020204" pitchFamily="34" charset="0"/>
                <a:cs typeface="Arial" panose="020B0604020202020204" pitchFamily="34" charset="0"/>
              </a:rPr>
              <a:t>Order compliance</a:t>
            </a:r>
            <a:r>
              <a:rPr lang="en-US" sz="1150" b="0" i="0" u="none" strike="noStrike" baseline="0" dirty="0">
                <a:solidFill>
                  <a:srgbClr val="211D1E"/>
                </a:solidFill>
                <a:latin typeface="Arial" panose="020B0604020202020204" pitchFamily="34" charset="0"/>
                <a:cs typeface="Arial" panose="020B0604020202020204" pitchFamily="34" charset="0"/>
              </a:rPr>
              <a:t>. If the commander determines the Soldier failed to comply in the past or indicates any unwillingness to </a:t>
            </a:r>
            <a:r>
              <a:rPr lang="en-US" sz="1150" b="0" i="0" u="none" strike="noStrike" baseline="0" dirty="0">
                <a:latin typeface="Arial" panose="020B0604020202020204" pitchFamily="34" charset="0"/>
                <a:cs typeface="Arial" panose="020B0604020202020204" pitchFamily="34" charset="0"/>
              </a:rPr>
              <a:t>comply in the future, the commander should order </a:t>
            </a:r>
            <a:r>
              <a:rPr lang="en-US" sz="1150" b="0" i="0" u="none" strike="noStrike" baseline="0" dirty="0">
                <a:solidFill>
                  <a:srgbClr val="211D1E"/>
                </a:solidFill>
                <a:latin typeface="Arial" panose="020B0604020202020204" pitchFamily="34" charset="0"/>
                <a:cs typeface="Arial" panose="020B0604020202020204" pitchFamily="34" charset="0"/>
              </a:rPr>
              <a:t>the Soldier to comply with the provisions of AR 608-99. </a:t>
            </a:r>
          </a:p>
          <a:p>
            <a:pPr indent="112713"/>
            <a:r>
              <a:rPr lang="en-US" sz="1150" b="0" i="1" u="none" strike="noStrike" baseline="0" dirty="0">
                <a:solidFill>
                  <a:srgbClr val="211D1E"/>
                </a:solidFill>
                <a:latin typeface="Arial" panose="020B0604020202020204" pitchFamily="34" charset="0"/>
                <a:cs typeface="Arial" panose="020B0604020202020204" pitchFamily="34" charset="0"/>
              </a:rPr>
              <a:t>As always, commanders should consult their local Staff Judge Advocate (SJA) with any questions.</a:t>
            </a:r>
            <a:endParaRPr lang="en-US" sz="1150" i="1" dirty="0">
              <a:latin typeface="Arial" panose="020B0604020202020204" pitchFamily="34" charset="0"/>
              <a:cs typeface="Arial" panose="020B0604020202020204" pitchFamily="34" charset="0"/>
            </a:endParaRPr>
          </a:p>
        </p:txBody>
      </p:sp>
      <p:sp>
        <p:nvSpPr>
          <p:cNvPr id="26" name="Rectangle 25">
            <a:extLst>
              <a:ext uri="{FF2B5EF4-FFF2-40B4-BE49-F238E27FC236}">
                <a16:creationId xmlns:a16="http://schemas.microsoft.com/office/drawing/2014/main" id="{03108A76-918D-3EE4-6479-8EA2B3C4174C}"/>
              </a:ext>
            </a:extLst>
          </p:cNvPr>
          <p:cNvSpPr/>
          <p:nvPr/>
        </p:nvSpPr>
        <p:spPr>
          <a:xfrm>
            <a:off x="158691" y="8199826"/>
            <a:ext cx="2638023" cy="1567845"/>
          </a:xfrm>
          <a:prstGeom prst="rect">
            <a:avLst/>
          </a:prstGeom>
          <a:solidFill>
            <a:srgbClr val="FFD53A"/>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pic>
        <p:nvPicPr>
          <p:cNvPr id="24" name="Picture 23" descr="Qr code&#10;&#10;Description automatically generated">
            <a:extLst>
              <a:ext uri="{FF2B5EF4-FFF2-40B4-BE49-F238E27FC236}">
                <a16:creationId xmlns:a16="http://schemas.microsoft.com/office/drawing/2014/main" id="{46F2ED02-92CA-FCF9-6D12-86BE648508D5}"/>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5994" t="4786" r="6442" b="6495"/>
          <a:stretch/>
        </p:blipFill>
        <p:spPr>
          <a:xfrm>
            <a:off x="1587004" y="8456042"/>
            <a:ext cx="1063168" cy="1082165"/>
          </a:xfrm>
          <a:prstGeom prst="rect">
            <a:avLst/>
          </a:prstGeom>
          <a:ln w="12700">
            <a:solidFill>
              <a:schemeClr val="tx1"/>
            </a:solidFill>
          </a:ln>
        </p:spPr>
      </p:pic>
      <p:sp>
        <p:nvSpPr>
          <p:cNvPr id="25" name="TextBox 24">
            <a:extLst>
              <a:ext uri="{FF2B5EF4-FFF2-40B4-BE49-F238E27FC236}">
                <a16:creationId xmlns:a16="http://schemas.microsoft.com/office/drawing/2014/main" id="{9DE1822A-41AD-3C9A-6AE3-06A5937FEEF1}"/>
              </a:ext>
            </a:extLst>
          </p:cNvPr>
          <p:cNvSpPr txBox="1"/>
          <p:nvPr/>
        </p:nvSpPr>
        <p:spPr>
          <a:xfrm>
            <a:off x="162375" y="8212295"/>
            <a:ext cx="1424629" cy="1569660"/>
          </a:xfrm>
          <a:prstGeom prst="rect">
            <a:avLst/>
          </a:prstGeom>
          <a:noFill/>
        </p:spPr>
        <p:txBody>
          <a:bodyPr wrap="square" rtlCol="0">
            <a:spAutoFit/>
          </a:bodyPr>
          <a:lstStyle/>
          <a:p>
            <a:pPr algn="ctr"/>
            <a:r>
              <a:rPr lang="en-US" sz="1200" b="1" u="sng" dirty="0">
                <a:latin typeface="Arial" panose="020B0604020202020204" pitchFamily="34" charset="0"/>
                <a:cs typeface="Arial" panose="020B0604020202020204" pitchFamily="34" charset="0"/>
              </a:rPr>
              <a:t>AR 608-99 </a:t>
            </a:r>
            <a:br>
              <a:rPr lang="en-US" sz="1200" b="1" dirty="0">
                <a:latin typeface="Arial" panose="020B0604020202020204" pitchFamily="34" charset="0"/>
                <a:cs typeface="Arial" panose="020B0604020202020204" pitchFamily="34" charset="0"/>
              </a:rPr>
            </a:br>
            <a:r>
              <a:rPr lang="en-US" sz="1200" b="0" i="0" u="none" strike="noStrike" dirty="0">
                <a:solidFill>
                  <a:srgbClr val="000000"/>
                </a:solidFill>
                <a:latin typeface="Arial" panose="020B0604020202020204" pitchFamily="34" charset="0"/>
                <a:cs typeface="Arial" panose="020B0604020202020204" pitchFamily="34" charset="0"/>
              </a:rPr>
              <a:t>(Family Support, Child Custody, and Parentage)</a:t>
            </a:r>
          </a:p>
          <a:p>
            <a:pPr algn="ctr"/>
            <a:r>
              <a:rPr lang="en-US" sz="1200" b="0" i="1" u="none" strike="noStrike" dirty="0">
                <a:solidFill>
                  <a:srgbClr val="000000"/>
                </a:solidFill>
                <a:latin typeface="Arial" panose="020B0604020202020204" pitchFamily="34" charset="0"/>
                <a:cs typeface="Arial" panose="020B0604020202020204" pitchFamily="34" charset="0"/>
              </a:rPr>
              <a:t>Accessible via </a:t>
            </a:r>
            <a:br>
              <a:rPr lang="en-US" sz="1200" b="0" i="1" u="none" strike="noStrike" dirty="0">
                <a:solidFill>
                  <a:srgbClr val="000000"/>
                </a:solidFill>
                <a:latin typeface="Arial" panose="020B0604020202020204" pitchFamily="34" charset="0"/>
                <a:cs typeface="Arial" panose="020B0604020202020204" pitchFamily="34" charset="0"/>
              </a:rPr>
            </a:br>
            <a:r>
              <a:rPr lang="en-US" sz="1200" b="0" i="1" u="none" strike="noStrike" dirty="0">
                <a:solidFill>
                  <a:srgbClr val="000000"/>
                </a:solidFill>
                <a:latin typeface="Arial" panose="020B0604020202020204" pitchFamily="34" charset="0"/>
                <a:cs typeface="Arial" panose="020B0604020202020204" pitchFamily="34" charset="0"/>
              </a:rPr>
              <a:t>Army Publishing Directorate or </a:t>
            </a:r>
            <a:br>
              <a:rPr lang="en-US" sz="1200" b="0" i="1" u="none" strike="noStrike" dirty="0">
                <a:solidFill>
                  <a:srgbClr val="000000"/>
                </a:solidFill>
                <a:latin typeface="Arial" panose="020B0604020202020204" pitchFamily="34" charset="0"/>
                <a:cs typeface="Arial" panose="020B0604020202020204" pitchFamily="34" charset="0"/>
              </a:rPr>
            </a:br>
            <a:r>
              <a:rPr lang="en-US" sz="1200" b="0" i="1" u="none" strike="noStrike" dirty="0">
                <a:solidFill>
                  <a:srgbClr val="000000"/>
                </a:solidFill>
                <a:latin typeface="Arial" panose="020B0604020202020204" pitchFamily="34" charset="0"/>
                <a:cs typeface="Arial" panose="020B0604020202020204" pitchFamily="34" charset="0"/>
              </a:rPr>
              <a:t>this QR code.</a:t>
            </a:r>
          </a:p>
        </p:txBody>
      </p:sp>
      <p:sp>
        <p:nvSpPr>
          <p:cNvPr id="9" name="TextBox 8">
            <a:extLst>
              <a:ext uri="{FF2B5EF4-FFF2-40B4-BE49-F238E27FC236}">
                <a16:creationId xmlns:a16="http://schemas.microsoft.com/office/drawing/2014/main" id="{86CCCC74-04FA-43CE-2986-1D261B2F0D52}"/>
              </a:ext>
            </a:extLst>
          </p:cNvPr>
          <p:cNvSpPr txBox="1"/>
          <p:nvPr/>
        </p:nvSpPr>
        <p:spPr>
          <a:xfrm>
            <a:off x="130538" y="1893937"/>
            <a:ext cx="2748902" cy="5940088"/>
          </a:xfrm>
          <a:prstGeom prst="rect">
            <a:avLst/>
          </a:prstGeom>
          <a:noFill/>
        </p:spPr>
        <p:txBody>
          <a:bodyPr wrap="square" rtlCol="0">
            <a:spAutoFit/>
          </a:bodyPr>
          <a:lstStyle/>
          <a:p>
            <a:pPr indent="112713"/>
            <a:r>
              <a:rPr lang="en-US" sz="1200" b="0" i="0" u="none" strike="noStrike" baseline="0" dirty="0">
                <a:solidFill>
                  <a:srgbClr val="211D1E"/>
                </a:solidFill>
                <a:latin typeface="Arial" panose="020B0604020202020204" pitchFamily="34" charset="0"/>
                <a:cs typeface="Arial" panose="020B0604020202020204" pitchFamily="34" charset="0"/>
              </a:rPr>
              <a:t>Per </a:t>
            </a:r>
            <a:r>
              <a:rPr lang="en-US" sz="1200" b="1" i="0" u="none" strike="noStrike" baseline="0" dirty="0">
                <a:solidFill>
                  <a:srgbClr val="211D1E"/>
                </a:solidFill>
                <a:latin typeface="Arial" panose="020B0604020202020204" pitchFamily="34" charset="0"/>
                <a:cs typeface="Arial" panose="020B0604020202020204" pitchFamily="34" charset="0"/>
              </a:rPr>
              <a:t>Army Regulation 608-99 </a:t>
            </a:r>
            <a:r>
              <a:rPr lang="en-US" sz="1150" b="0" i="0" u="none" strike="noStrike" dirty="0">
                <a:solidFill>
                  <a:srgbClr val="211D1E"/>
                </a:solidFill>
                <a:latin typeface="Arial" panose="020B0604020202020204" pitchFamily="34" charset="0"/>
                <a:cs typeface="Arial" panose="020B0604020202020204" pitchFamily="34" charset="0"/>
              </a:rPr>
              <a:t>(Family Support, Child Custody, and Parentage), </a:t>
            </a:r>
            <a:r>
              <a:rPr lang="en-US" sz="1150" b="0" u="none" strike="noStrike" dirty="0">
                <a:solidFill>
                  <a:srgbClr val="211D1E"/>
                </a:solidFill>
                <a:latin typeface="Arial" panose="020B0604020202020204" pitchFamily="34" charset="0"/>
                <a:cs typeface="Arial" panose="020B0604020202020204" pitchFamily="34" charset="0"/>
              </a:rPr>
              <a:t>Soldiers must manage their personal affairs in a manner consistent with the Army’s core values</a:t>
            </a:r>
            <a:r>
              <a:rPr lang="en-US" sz="1150" b="0" i="0" u="none" strike="noStrike" dirty="0">
                <a:solidFill>
                  <a:srgbClr val="211D1E"/>
                </a:solidFill>
                <a:latin typeface="Arial" panose="020B0604020202020204" pitchFamily="34" charset="0"/>
                <a:cs typeface="Arial" panose="020B0604020202020204" pitchFamily="34" charset="0"/>
              </a:rPr>
              <a:t>. </a:t>
            </a:r>
          </a:p>
          <a:p>
            <a:pPr indent="112713"/>
            <a:r>
              <a:rPr lang="en-US" sz="1150" b="0" i="0" u="none" strike="noStrike" dirty="0">
                <a:solidFill>
                  <a:srgbClr val="211D1E"/>
                </a:solidFill>
                <a:latin typeface="Arial" panose="020B0604020202020204" pitchFamily="34" charset="0"/>
                <a:cs typeface="Arial" panose="020B0604020202020204" pitchFamily="34" charset="0"/>
              </a:rPr>
              <a:t>As it relates to Family members, Soldiers have an obligation to: </a:t>
            </a:r>
          </a:p>
          <a:p>
            <a:pPr indent="112713"/>
            <a:r>
              <a:rPr lang="en-US" sz="1150" b="0" i="0" u="none" strike="noStrike" dirty="0">
                <a:solidFill>
                  <a:srgbClr val="211D1E"/>
                </a:solidFill>
                <a:latin typeface="Arial" panose="020B0604020202020204" pitchFamily="34" charset="0"/>
                <a:cs typeface="Arial" panose="020B0604020202020204" pitchFamily="34" charset="0"/>
              </a:rPr>
              <a:t>• </a:t>
            </a:r>
            <a:r>
              <a:rPr lang="en-US" sz="1150" b="0" i="0" u="sng" strike="noStrike" dirty="0">
                <a:solidFill>
                  <a:srgbClr val="211D1E"/>
                </a:solidFill>
                <a:latin typeface="Arial" panose="020B0604020202020204" pitchFamily="34" charset="0"/>
                <a:cs typeface="Arial" panose="020B0604020202020204" pitchFamily="34" charset="0"/>
              </a:rPr>
              <a:t>Maintain reasonable contact</a:t>
            </a:r>
            <a:r>
              <a:rPr lang="en-US" sz="1150" b="0" i="0" strike="noStrike" dirty="0">
                <a:solidFill>
                  <a:srgbClr val="211D1E"/>
                </a:solidFill>
                <a:latin typeface="Arial" panose="020B0604020202020204" pitchFamily="34" charset="0"/>
                <a:cs typeface="Arial" panose="020B0604020202020204" pitchFamily="34" charset="0"/>
              </a:rPr>
              <a:t> </a:t>
            </a:r>
            <a:r>
              <a:rPr lang="en-US" sz="1150" b="0" i="0" u="none" strike="noStrike" dirty="0">
                <a:solidFill>
                  <a:srgbClr val="211D1E"/>
                </a:solidFill>
                <a:latin typeface="Arial" panose="020B0604020202020204" pitchFamily="34" charset="0"/>
                <a:cs typeface="Arial" panose="020B0604020202020204" pitchFamily="34" charset="0"/>
              </a:rPr>
              <a:t>with Family members so their financial needs and welfare do not become official matters of concern for the Army; </a:t>
            </a:r>
          </a:p>
          <a:p>
            <a:pPr indent="112713"/>
            <a:r>
              <a:rPr lang="en-US" sz="1150" b="0" i="0" u="none" strike="noStrike" dirty="0">
                <a:solidFill>
                  <a:srgbClr val="211D1E"/>
                </a:solidFill>
                <a:latin typeface="Arial" panose="020B0604020202020204" pitchFamily="34" charset="0"/>
                <a:cs typeface="Arial" panose="020B0604020202020204" pitchFamily="34" charset="0"/>
              </a:rPr>
              <a:t>• </a:t>
            </a:r>
            <a:r>
              <a:rPr lang="en-US" sz="1150" b="0" i="0" u="sng" strike="noStrike" dirty="0">
                <a:solidFill>
                  <a:srgbClr val="211D1E"/>
                </a:solidFill>
                <a:latin typeface="Arial" panose="020B0604020202020204" pitchFamily="34" charset="0"/>
                <a:cs typeface="Arial" panose="020B0604020202020204" pitchFamily="34" charset="0"/>
              </a:rPr>
              <a:t>Conduct themselves in an honorable manner</a:t>
            </a:r>
            <a:r>
              <a:rPr lang="en-US" sz="1150" b="0" i="0" strike="noStrike" dirty="0">
                <a:solidFill>
                  <a:srgbClr val="211D1E"/>
                </a:solidFill>
                <a:latin typeface="Arial" panose="020B0604020202020204" pitchFamily="34" charset="0"/>
                <a:cs typeface="Arial" panose="020B0604020202020204" pitchFamily="34" charset="0"/>
              </a:rPr>
              <a:t> </a:t>
            </a:r>
            <a:r>
              <a:rPr lang="en-US" sz="1150" b="0" i="0" u="none" strike="noStrike" dirty="0">
                <a:solidFill>
                  <a:srgbClr val="211D1E"/>
                </a:solidFill>
                <a:latin typeface="Arial" panose="020B0604020202020204" pitchFamily="34" charset="0"/>
                <a:cs typeface="Arial" panose="020B0604020202020204" pitchFamily="34" charset="0"/>
              </a:rPr>
              <a:t>with regard to parental commitments and responsibilities; </a:t>
            </a:r>
          </a:p>
          <a:p>
            <a:pPr indent="112713"/>
            <a:r>
              <a:rPr lang="en-US" sz="1150" b="0" i="0" u="none" strike="noStrike" dirty="0">
                <a:solidFill>
                  <a:srgbClr val="211D1E"/>
                </a:solidFill>
                <a:latin typeface="Arial" panose="020B0604020202020204" pitchFamily="34" charset="0"/>
                <a:cs typeface="Arial" panose="020B0604020202020204" pitchFamily="34" charset="0"/>
              </a:rPr>
              <a:t>• </a:t>
            </a:r>
            <a:r>
              <a:rPr lang="en-US" sz="1150" b="0" i="0" u="sng" strike="noStrike" dirty="0">
                <a:solidFill>
                  <a:srgbClr val="211D1E"/>
                </a:solidFill>
                <a:latin typeface="Arial" panose="020B0604020202020204" pitchFamily="34" charset="0"/>
                <a:cs typeface="Arial" panose="020B0604020202020204" pitchFamily="34" charset="0"/>
              </a:rPr>
              <a:t>Provide adequate financial support</a:t>
            </a:r>
            <a:r>
              <a:rPr lang="en-US" sz="1150" b="0" i="0" strike="noStrike" dirty="0">
                <a:solidFill>
                  <a:srgbClr val="211D1E"/>
                </a:solidFill>
                <a:latin typeface="Arial" panose="020B0604020202020204" pitchFamily="34" charset="0"/>
                <a:cs typeface="Arial" panose="020B0604020202020204" pitchFamily="34" charset="0"/>
              </a:rPr>
              <a:t> </a:t>
            </a:r>
            <a:r>
              <a:rPr lang="en-US" sz="1150" b="0" i="0" u="none" strike="noStrike" dirty="0">
                <a:solidFill>
                  <a:srgbClr val="211D1E"/>
                </a:solidFill>
                <a:latin typeface="Arial" panose="020B0604020202020204" pitchFamily="34" charset="0"/>
                <a:cs typeface="Arial" panose="020B0604020202020204" pitchFamily="34" charset="0"/>
              </a:rPr>
              <a:t>to Family members, and </a:t>
            </a:r>
          </a:p>
          <a:p>
            <a:pPr indent="112713"/>
            <a:r>
              <a:rPr lang="en-US" sz="1150" b="0" i="0" u="none" strike="noStrike" dirty="0">
                <a:solidFill>
                  <a:srgbClr val="211D1E"/>
                </a:solidFill>
                <a:latin typeface="Arial" panose="020B0604020202020204" pitchFamily="34" charset="0"/>
                <a:cs typeface="Arial" panose="020B0604020202020204" pitchFamily="34" charset="0"/>
              </a:rPr>
              <a:t>• </a:t>
            </a:r>
            <a:r>
              <a:rPr lang="en-US" sz="1150" b="0" i="0" u="sng" strike="noStrike" dirty="0">
                <a:solidFill>
                  <a:srgbClr val="211D1E"/>
                </a:solidFill>
                <a:latin typeface="Arial" panose="020B0604020202020204" pitchFamily="34" charset="0"/>
                <a:cs typeface="Arial" panose="020B0604020202020204" pitchFamily="34" charset="0"/>
              </a:rPr>
              <a:t>Comply with</a:t>
            </a:r>
            <a:r>
              <a:rPr lang="en-US" sz="1150" b="0" i="0" strike="noStrike" dirty="0">
                <a:solidFill>
                  <a:srgbClr val="211D1E"/>
                </a:solidFill>
                <a:latin typeface="Arial" panose="020B0604020202020204" pitchFamily="34" charset="0"/>
                <a:cs typeface="Arial" panose="020B0604020202020204" pitchFamily="34" charset="0"/>
              </a:rPr>
              <a:t> </a:t>
            </a:r>
            <a:r>
              <a:rPr lang="en-US" sz="1150" b="0" i="0" u="none" strike="noStrike" dirty="0">
                <a:solidFill>
                  <a:srgbClr val="211D1E"/>
                </a:solidFill>
                <a:latin typeface="Arial" panose="020B0604020202020204" pitchFamily="34" charset="0"/>
                <a:cs typeface="Arial" panose="020B0604020202020204" pitchFamily="34" charset="0"/>
              </a:rPr>
              <a:t>court or child support enforcement agency orders. </a:t>
            </a:r>
          </a:p>
          <a:p>
            <a:pPr indent="112713"/>
            <a:r>
              <a:rPr lang="en-US" sz="1150" b="0" i="0" u="none" strike="noStrike" dirty="0">
                <a:solidFill>
                  <a:srgbClr val="211D1E"/>
                </a:solidFill>
                <a:latin typeface="Arial" panose="020B0604020202020204" pitchFamily="34" charset="0"/>
                <a:cs typeface="Arial" panose="020B0604020202020204" pitchFamily="34" charset="0"/>
              </a:rPr>
              <a:t>It is a commander’s responsibility to ensure their Soldiers comply with AR 608-99 and the obligations as listed above. </a:t>
            </a:r>
          </a:p>
          <a:p>
            <a:pPr indent="112713"/>
            <a:r>
              <a:rPr lang="en-US" sz="1150" b="0" i="0" u="none" strike="noStrike" dirty="0">
                <a:solidFill>
                  <a:srgbClr val="211D1E"/>
                </a:solidFill>
                <a:latin typeface="Arial" panose="020B0604020202020204" pitchFamily="34" charset="0"/>
                <a:cs typeface="Arial" panose="020B0604020202020204" pitchFamily="34" charset="0"/>
              </a:rPr>
              <a:t>Should a Family member contact an IG alleging non-support, the IG will determine if the Family member has forwarded/filed a complaint through command channels with the </a:t>
            </a:r>
            <a:r>
              <a:rPr lang="en-US" sz="1150" b="0" i="0" u="none" strike="noStrike" dirty="0">
                <a:latin typeface="Arial" panose="020B0604020202020204" pitchFamily="34" charset="0"/>
                <a:cs typeface="Arial" panose="020B0604020202020204" pitchFamily="34" charset="0"/>
              </a:rPr>
              <a:t>Soldier’s immediate commander. </a:t>
            </a:r>
          </a:p>
          <a:p>
            <a:pPr indent="112713"/>
            <a:r>
              <a:rPr lang="en-US" sz="1150" b="0" i="0" u="none" strike="noStrike" dirty="0">
                <a:latin typeface="Arial" panose="020B0604020202020204" pitchFamily="34" charset="0"/>
                <a:cs typeface="Arial" panose="020B0604020202020204" pitchFamily="34" charset="0"/>
              </a:rPr>
              <a:t>If he/she has not, the IG will provide assistance in doing so, and may also refer the Family member to the local or servicing legal assistance office.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7794D7ACBF31B46B052BF8A31EE8793" ma:contentTypeVersion="10" ma:contentTypeDescription="Create a new document." ma:contentTypeScope="" ma:versionID="77e165e637fc311b2e502856f301ed40">
  <xsd:schema xmlns:xsd="http://www.w3.org/2001/XMLSchema" xmlns:xs="http://www.w3.org/2001/XMLSchema" xmlns:p="http://schemas.microsoft.com/office/2006/metadata/properties" xmlns:ns2="ee8c200f-5b40-4309-82ff-5af4db5b0849" xmlns:ns3="a686c01d-9b03-4e21-a79d-80911fbbfba7" xmlns:ns4="http://schemas.microsoft.com/sharepoint/v4" targetNamespace="http://schemas.microsoft.com/office/2006/metadata/properties" ma:root="true" ma:fieldsID="7bd16d567848d38cc936a084c0d9c9ea" ns2:_="" ns3:_="" ns4:_="">
    <xsd:import namespace="ee8c200f-5b40-4309-82ff-5af4db5b0849"/>
    <xsd:import namespace="a686c01d-9b03-4e21-a79d-80911fbbfba7"/>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3:ForSignature" minOccurs="0"/>
                <xsd:element ref="ns4:IconOverlay"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8c200f-5b40-4309-82ff-5af4db5b084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686c01d-9b03-4e21-a79d-80911fbbfba7" elementFormDefault="qualified">
    <xsd:import namespace="http://schemas.microsoft.com/office/2006/documentManagement/types"/>
    <xsd:import namespace="http://schemas.microsoft.com/office/infopath/2007/PartnerControls"/>
    <xsd:element name="ForSignature" ma:index="11" nillable="true" ma:displayName="For Signature?" ma:default="0" ma:description="Indicates if the document requires a signature." ma:internalName="ForSignatur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4"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ForSignature xmlns="a686c01d-9b03-4e21-a79d-80911fbbfba7">false</ForSignature>
    <_dlc_DocId xmlns="ee8c200f-5b40-4309-82ff-5af4db5b0849">GEARS-536684992-1376938</_dlc_DocId>
    <_dlc_DocIdUrl xmlns="ee8c200f-5b40-4309-82ff-5af4db5b0849">
      <Url>https://army.deps.mil/netcom/sites/GEARS/Live/_layouts/15/DocIdRedir.aspx?ID=GEARS-536684992-1376938</Url>
      <Description>GEARS-536684992-1376938</Description>
    </_dlc_DocIdUrl>
  </documentManagement>
</p:properties>
</file>

<file path=customXml/itemProps1.xml><?xml version="1.0" encoding="utf-8"?>
<ds:datastoreItem xmlns:ds="http://schemas.openxmlformats.org/officeDocument/2006/customXml" ds:itemID="{DCD6F562-A4B2-4215-A5FB-85C38731A3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8c200f-5b40-4309-82ff-5af4db5b0849"/>
    <ds:schemaRef ds:uri="a686c01d-9b03-4e21-a79d-80911fbbfba7"/>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EE50C88-4FD1-49B6-8D77-1EE3B7E7404B}">
  <ds:schemaRefs>
    <ds:schemaRef ds:uri="http://schemas.microsoft.com/sharepoint/events"/>
  </ds:schemaRefs>
</ds:datastoreItem>
</file>

<file path=customXml/itemProps3.xml><?xml version="1.0" encoding="utf-8"?>
<ds:datastoreItem xmlns:ds="http://schemas.openxmlformats.org/officeDocument/2006/customXml" ds:itemID="{9410E8D4-3DB3-420F-BE0C-AC27032FC5D5}">
  <ds:schemaRefs>
    <ds:schemaRef ds:uri="http://schemas.microsoft.com/sharepoint/v3/contenttype/forms"/>
  </ds:schemaRefs>
</ds:datastoreItem>
</file>

<file path=customXml/itemProps4.xml><?xml version="1.0" encoding="utf-8"?>
<ds:datastoreItem xmlns:ds="http://schemas.openxmlformats.org/officeDocument/2006/customXml" ds:itemID="{939EC3EA-AEB4-40FD-804B-4CC736E7884E}">
  <ds:schemaRefs>
    <ds:schemaRef ds:uri="http://schemas.microsoft.com/office/2006/metadata/properties"/>
    <ds:schemaRef ds:uri="http://schemas.microsoft.com/office/infopath/2007/PartnerControls"/>
    <ds:schemaRef ds:uri="http://schemas.microsoft.com/sharepoint/v4"/>
    <ds:schemaRef ds:uri="a686c01d-9b03-4e21-a79d-80911fbbfba7"/>
    <ds:schemaRef ds:uri="ee8c200f-5b40-4309-82ff-5af4db5b0849"/>
  </ds:schemaRefs>
</ds:datastoreItem>
</file>

<file path=docMetadata/LabelInfo.xml><?xml version="1.0" encoding="utf-8"?>
<clbl:labelList xmlns:clbl="http://schemas.microsoft.com/office/2020/mipLabelMetadata">
  <clbl:label id="{fae6d70f-954b-4811-92b6-0530d6f84c43}" enabled="0" method="" siteId="{fae6d70f-954b-4811-92b6-0530d6f84c43}" removed="1"/>
</clbl:labelList>
</file>

<file path=docProps/app.xml><?xml version="1.0" encoding="utf-8"?>
<Properties xmlns="http://schemas.openxmlformats.org/officeDocument/2006/extended-properties" xmlns:vt="http://schemas.openxmlformats.org/officeDocument/2006/docPropsVTypes">
  <TotalTime>4053</TotalTime>
  <Words>555</Words>
  <Application>Microsoft Office PowerPoint</Application>
  <PresentationFormat>Custom</PresentationFormat>
  <Paragraphs>53</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Black and White Photography Sectioned Newsletter Page A4 Design</dc:title>
  <dc:creator>Chassin, Dorie R CIV HQDA DAIG</dc:creator>
  <cp:lastModifiedBy>Ruyle, Thomas M CIV HQDA DAIG</cp:lastModifiedBy>
  <cp:revision>79</cp:revision>
  <cp:lastPrinted>2023-03-14T16:23:16Z</cp:lastPrinted>
  <dcterms:created xsi:type="dcterms:W3CDTF">2006-08-16T00:00:00Z</dcterms:created>
  <dcterms:modified xsi:type="dcterms:W3CDTF">2024-05-01T12:55:04Z</dcterms:modified>
  <dc:identifier>DAFbUSDdRHE</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0x010100D7794D7ACBF31B46B052BF8A31EE8793</vt:lpwstr>
  </property>
  <property fmtid="{D5CDD505-2E9C-101B-9397-08002B2CF9AE}" pid="3" name="_dlc_policyId">
    <vt:lpwstr/>
  </property>
  <property fmtid="{D5CDD505-2E9C-101B-9397-08002B2CF9AE}" pid="4" name="ItemRetentionFormula">
    <vt:lpwstr/>
  </property>
  <property fmtid="{D5CDD505-2E9C-101B-9397-08002B2CF9AE}" pid="5" name="_dlc_DocIdItemGuid">
    <vt:lpwstr>55e54503-fbba-47e3-9b77-d34ee61d7e6d</vt:lpwstr>
  </property>
  <property fmtid="{D5CDD505-2E9C-101B-9397-08002B2CF9AE}" pid="6" name="TitusGUID">
    <vt:lpwstr>3d898513-948d-4fc1-8594-fee49e099fee</vt:lpwstr>
  </property>
  <property fmtid="{D5CDD505-2E9C-101B-9397-08002B2CF9AE}" pid="7" name="Classification">
    <vt:lpwstr>NO CLASSIFICATION REQUIRED</vt:lpwstr>
  </property>
</Properties>
</file>